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56" r:id="rId2"/>
  </p:sldIdLst>
  <p:sldSz cx="9144000" cy="6858000" type="screen4x3"/>
  <p:notesSz cx="6858000" cy="9144000"/>
  <p:defaultTextStyle>
    <a:defPPr>
      <a:defRPr lang="fa-IR"/>
    </a:defPPr>
    <a:lvl1pPr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84380"/>
    <p:restoredTop sz="94660"/>
  </p:normalViewPr>
  <p:slideViewPr>
    <p:cSldViewPr>
      <p:cViewPr varScale="1">
        <p:scale>
          <a:sx n="99" d="100"/>
          <a:sy n="99" d="100"/>
        </p:scale>
        <p:origin x="-32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fa-IR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4B4EE6EE-C9A9-4548-998E-CD520C63F73E}" type="datetimeFigureOut">
              <a:rPr lang="fa-IR"/>
              <a:pPr>
                <a:defRPr/>
              </a:pPr>
              <a:t>1435/02/15</a:t>
            </a:fld>
            <a:endParaRPr lang="fa-I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fa-I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0847E346-7E2D-4690-B6D1-955F70CC0606}" type="slidenum">
              <a:rPr lang="fa-IR"/>
              <a:pPr>
                <a:defRPr/>
              </a:pPr>
              <a:t>‹#›</a:t>
            </a:fld>
            <a:endParaRPr lang="fa-I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fa-I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54A21D12-A493-435B-9547-FB33EC788D1E}" type="datetimeFigureOut">
              <a:rPr lang="fa-IR"/>
              <a:pPr>
                <a:defRPr/>
              </a:pPr>
              <a:t>1435/02/15</a:t>
            </a:fld>
            <a:endParaRPr lang="fa-I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pPr lvl="0"/>
            <a:endParaRPr lang="fa-IR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7B713CEF-2D0C-44D4-990F-2EB5B0BA4192}" type="slidenum">
              <a:rPr lang="fa-IR"/>
              <a:pPr>
                <a:defRPr/>
              </a:pPr>
              <a:t>‹#›</a:t>
            </a:fld>
            <a:endParaRPr lang="fa-I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r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fa-IR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D7F379-9385-4A20-85B5-FACBF8D83F75}" type="datetimeFigureOut">
              <a:rPr lang="fa-IR"/>
              <a:pPr>
                <a:defRPr/>
              </a:pPr>
              <a:t>1435/02/15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E97308-3A69-47A7-A02C-2AA91BE5287B}" type="slidenum">
              <a:rPr lang="fa-IR"/>
              <a:pPr>
                <a:defRPr/>
              </a:pPr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EEDCF7-3D55-4BB0-BA13-3F69E66B7AE0}" type="datetimeFigureOut">
              <a:rPr lang="fa-IR"/>
              <a:pPr>
                <a:defRPr/>
              </a:pPr>
              <a:t>1435/02/15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972E99-2D6B-4325-A516-BAF42A92AC2A}" type="slidenum">
              <a:rPr lang="fa-IR"/>
              <a:pPr>
                <a:defRPr/>
              </a:pPr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EBC742-3B7D-48E4-966B-3DF7CD990252}" type="datetimeFigureOut">
              <a:rPr lang="fa-IR"/>
              <a:pPr>
                <a:defRPr/>
              </a:pPr>
              <a:t>1435/02/15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8B9111-8B53-499C-9ACA-825201E991AD}" type="slidenum">
              <a:rPr lang="fa-IR"/>
              <a:pPr>
                <a:defRPr/>
              </a:pPr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F5B634-5F0C-48CB-A8D2-3ED151573AF5}" type="datetimeFigureOut">
              <a:rPr lang="fa-IR"/>
              <a:pPr>
                <a:defRPr/>
              </a:pPr>
              <a:t>1435/02/15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E6B6E9-0D8A-4117-9608-7A779B31D1EA}" type="slidenum">
              <a:rPr lang="fa-IR"/>
              <a:pPr>
                <a:defRPr/>
              </a:pPr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F5589D-E6BE-4B19-8DE1-3F131DEA918E}" type="datetimeFigureOut">
              <a:rPr lang="fa-IR"/>
              <a:pPr>
                <a:defRPr/>
              </a:pPr>
              <a:t>1435/02/15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A721AF-2804-4C5C-9EB0-D1CAE693F3B4}" type="slidenum">
              <a:rPr lang="fa-IR"/>
              <a:pPr>
                <a:defRPr/>
              </a:pPr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0150FC-6B44-4BD1-A74A-6F0639D36F6C}" type="datetimeFigureOut">
              <a:rPr lang="fa-IR"/>
              <a:pPr>
                <a:defRPr/>
              </a:pPr>
              <a:t>1435/02/15</a:t>
            </a:fld>
            <a:endParaRPr lang="fa-IR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a-IR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179BDC-CCF9-4F51-9868-291800C011BB}" type="slidenum">
              <a:rPr lang="fa-IR"/>
              <a:pPr>
                <a:defRPr/>
              </a:pPr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86DC5D-D4B7-40E2-A0AF-4BAF194CA5EC}" type="datetimeFigureOut">
              <a:rPr lang="fa-IR"/>
              <a:pPr>
                <a:defRPr/>
              </a:pPr>
              <a:t>1435/02/15</a:t>
            </a:fld>
            <a:endParaRPr lang="fa-IR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a-IR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53A681-BBF7-4FEF-820D-E9AD059B22E0}" type="slidenum">
              <a:rPr lang="fa-IR"/>
              <a:pPr>
                <a:defRPr/>
              </a:pPr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662F2A-2FA0-4D43-AC01-E86CB8146FBB}" type="datetimeFigureOut">
              <a:rPr lang="fa-IR"/>
              <a:pPr>
                <a:defRPr/>
              </a:pPr>
              <a:t>1435/02/15</a:t>
            </a:fld>
            <a:endParaRPr lang="fa-IR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a-IR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A44259-70BD-4ADD-88CC-E7A52B9E463C}" type="slidenum">
              <a:rPr lang="fa-IR"/>
              <a:pPr>
                <a:defRPr/>
              </a:pPr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7A4DEC-5C61-4726-A38A-0BF424C0A61D}" type="datetimeFigureOut">
              <a:rPr lang="fa-IR"/>
              <a:pPr>
                <a:defRPr/>
              </a:pPr>
              <a:t>1435/02/15</a:t>
            </a:fld>
            <a:endParaRPr lang="fa-IR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a-IR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15976E-BF93-492F-9D82-D13E8F640392}" type="slidenum">
              <a:rPr lang="fa-IR"/>
              <a:pPr>
                <a:defRPr/>
              </a:pPr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8A3AED-EA11-4962-B74D-620D57530994}" type="datetimeFigureOut">
              <a:rPr lang="fa-IR"/>
              <a:pPr>
                <a:defRPr/>
              </a:pPr>
              <a:t>1435/02/15</a:t>
            </a:fld>
            <a:endParaRPr lang="fa-IR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a-IR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B9A704-9E7E-43F1-9848-F236FB9B814E}" type="slidenum">
              <a:rPr lang="fa-IR"/>
              <a:pPr>
                <a:defRPr/>
              </a:pPr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a-IR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65D5AE-18E5-4505-9C60-22041F7D42E9}" type="datetimeFigureOut">
              <a:rPr lang="fa-IR"/>
              <a:pPr>
                <a:defRPr/>
              </a:pPr>
              <a:t>1435/02/15</a:t>
            </a:fld>
            <a:endParaRPr lang="fa-IR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a-IR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919CFF-7A09-47BB-8477-D9F36B2FE18C}" type="slidenum">
              <a:rPr lang="fa-IR"/>
              <a:pPr>
                <a:defRPr/>
              </a:pPr>
              <a:t>‹#›</a:t>
            </a:fld>
            <a:endParaRPr lang="fa-I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437C6D5-50C8-47A8-906A-DA3A10602A55}" type="datetimeFigureOut">
              <a:rPr lang="fa-IR"/>
              <a:pPr>
                <a:defRPr/>
              </a:pPr>
              <a:t>1435/02/15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69CF400-C41E-43AD-B69A-6CE7B7B1382E}" type="slidenum">
              <a:rPr lang="fa-IR"/>
              <a:pPr>
                <a:defRPr/>
              </a:pPr>
              <a:t>‹#›</a:t>
            </a:fld>
            <a:endParaRPr lang="fa-I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1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1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cs typeface="Times New Roman" pitchFamily="18" charset="0"/>
        </a:defRPr>
      </a:lvl2pPr>
      <a:lvl3pPr algn="ctr" rtl="1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cs typeface="Times New Roman" pitchFamily="18" charset="0"/>
        </a:defRPr>
      </a:lvl3pPr>
      <a:lvl4pPr algn="ctr" rtl="1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cs typeface="Times New Roman" pitchFamily="18" charset="0"/>
        </a:defRPr>
      </a:lvl4pPr>
      <a:lvl5pPr algn="ctr" rtl="1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cs typeface="Times New Roman" pitchFamily="18" charset="0"/>
        </a:defRPr>
      </a:lvl5pPr>
      <a:lvl6pPr marL="457200" algn="ctr" rtl="1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cs typeface="Times New Roman" pitchFamily="18" charset="0"/>
        </a:defRPr>
      </a:lvl6pPr>
      <a:lvl7pPr marL="914400" algn="ctr" rtl="1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cs typeface="Times New Roman" pitchFamily="18" charset="0"/>
        </a:defRPr>
      </a:lvl7pPr>
      <a:lvl8pPr marL="1371600" algn="ctr" rtl="1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cs typeface="Times New Roman" pitchFamily="18" charset="0"/>
        </a:defRPr>
      </a:lvl8pPr>
      <a:lvl9pPr marL="1828800" algn="ctr" rtl="1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cs typeface="Times New Roman" pitchFamily="18" charset="0"/>
        </a:defRPr>
      </a:lvl9pPr>
    </p:titleStyle>
    <p:bodyStyle>
      <a:lvl1pPr marL="342900" indent="-342900" algn="r" rtl="1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rtl="1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rtl="1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rtl="1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rtl="1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a-IR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11" descr="ar3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51063" y="254000"/>
            <a:ext cx="6350000" cy="635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785786" y="671936"/>
          <a:ext cx="7643865" cy="5400270"/>
        </p:xfrm>
        <a:graphic>
          <a:graphicData uri="http://schemas.openxmlformats.org/drawingml/2006/table">
            <a:tbl>
              <a:tblPr rtl="1" firstRow="1" bandRow="1">
                <a:tableStyleId>{3B4B98B0-60AC-42C2-AFA5-B58CD77FA1E5}</a:tableStyleId>
              </a:tblPr>
              <a:tblGrid>
                <a:gridCol w="7643865"/>
              </a:tblGrid>
              <a:tr h="396630">
                <a:tc>
                  <a:txBody>
                    <a:bodyPr/>
                    <a:lstStyle/>
                    <a:p>
                      <a:pPr algn="ctr" rtl="1"/>
                      <a:r>
                        <a:rPr lang="fa-IR" sz="2000" dirty="0" smtClean="0"/>
                        <a:t>امکانات</a:t>
                      </a:r>
                      <a:endParaRPr lang="fa-IR" sz="2000" dirty="0">
                        <a:cs typeface="B Zar" pitchFamily="2" charset="-78"/>
                      </a:endParaRPr>
                    </a:p>
                  </a:txBody>
                  <a:tcPr/>
                </a:tc>
              </a:tr>
              <a:tr h="305100">
                <a:tc>
                  <a:txBody>
                    <a:bodyPr/>
                    <a:lstStyle/>
                    <a:p>
                      <a:pPr marL="0" marR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sz="1400" dirty="0" smtClean="0">
                          <a:ln w="1905"/>
                          <a:effectLst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  <a:cs typeface="B Homa" pitchFamily="2" charset="-78"/>
                        </a:rPr>
                        <a:t>با</a:t>
                      </a:r>
                      <a:r>
                        <a:rPr lang="en-US" sz="1400" dirty="0" smtClean="0">
                          <a:ln w="1905"/>
                          <a:effectLst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  <a:cs typeface="B Homa" pitchFamily="2" charset="-78"/>
                        </a:rPr>
                        <a:t> </a:t>
                      </a:r>
                      <a:r>
                        <a:rPr lang="fa-IR" sz="1400" dirty="0" smtClean="0">
                          <a:ln w="1905"/>
                          <a:effectLst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  <a:cs typeface="B Homa" pitchFamily="2" charset="-78"/>
                        </a:rPr>
                        <a:t>قابلیت </a:t>
                      </a:r>
                      <a:r>
                        <a:rPr lang="fa-IR" sz="1400" dirty="0" smtClean="0">
                          <a:ln w="1905"/>
                          <a:effectLst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  <a:cs typeface="B Homa" pitchFamily="2" charset="-78"/>
                        </a:rPr>
                        <a:t>استفاده تحت وب (سایت اینترنتی) وویندوز</a:t>
                      </a:r>
                    </a:p>
                  </a:txBody>
                  <a:tcPr anchor="ctr"/>
                </a:tc>
              </a:tr>
              <a:tr h="305100">
                <a:tc>
                  <a:txBody>
                    <a:bodyPr/>
                    <a:lstStyle/>
                    <a:p>
                      <a:pPr marL="0" marR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sz="1400" dirty="0" smtClean="0">
                          <a:ln w="1905"/>
                          <a:effectLst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  <a:cs typeface="B Homa" pitchFamily="2" charset="-78"/>
                        </a:rPr>
                        <a:t>دارای کاربری آسان وامکان آموزش سریع</a:t>
                      </a:r>
                    </a:p>
                  </a:txBody>
                  <a:tcPr anchor="ctr"/>
                </a:tc>
              </a:tr>
              <a:tr h="305100">
                <a:tc>
                  <a:txBody>
                    <a:bodyPr/>
                    <a:lstStyle/>
                    <a:p>
                      <a:pPr marL="0" marR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sz="1400" dirty="0" smtClean="0">
                          <a:ln w="1905"/>
                          <a:effectLst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  <a:cs typeface="B Homa" pitchFamily="2" charset="-78"/>
                        </a:rPr>
                        <a:t>دارای قابلیت</a:t>
                      </a:r>
                      <a:r>
                        <a:rPr lang="fa-IR" sz="1400" baseline="0" dirty="0" smtClean="0">
                          <a:ln w="1905"/>
                          <a:effectLst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  <a:cs typeface="B Homa" pitchFamily="2" charset="-78"/>
                        </a:rPr>
                        <a:t> سازگاری با انواع بارکدخوان ، پرینتر و ویندوز</a:t>
                      </a:r>
                      <a:endParaRPr lang="fa-IR" sz="1400" dirty="0" smtClean="0">
                        <a:ln w="1905"/>
                        <a:effectLst>
                          <a:innerShdw blurRad="69850" dist="43180" dir="5400000">
                            <a:srgbClr val="000000">
                              <a:alpha val="65000"/>
                            </a:srgbClr>
                          </a:innerShdw>
                        </a:effectLst>
                        <a:cs typeface="B Homa" pitchFamily="2" charset="-78"/>
                      </a:endParaRPr>
                    </a:p>
                  </a:txBody>
                  <a:tcPr anchor="ctr"/>
                </a:tc>
              </a:tr>
              <a:tr h="305100">
                <a:tc>
                  <a:txBody>
                    <a:bodyPr/>
                    <a:lstStyle/>
                    <a:p>
                      <a:pPr marL="0" marR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sz="1400" dirty="0" smtClean="0">
                          <a:ln w="1905"/>
                          <a:effectLst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  <a:cs typeface="B Homa" pitchFamily="2" charset="-78"/>
                        </a:rPr>
                        <a:t>امکان استفاده از صفحه اصلی بعنوان سایت اینترنتی توسط خریدار</a:t>
                      </a:r>
                      <a:endParaRPr lang="fa-IR" sz="1400" dirty="0" smtClean="0">
                        <a:ln w="1905"/>
                        <a:effectLst>
                          <a:innerShdw blurRad="69850" dist="43180" dir="5400000">
                            <a:srgbClr val="000000">
                              <a:alpha val="65000"/>
                            </a:srgbClr>
                          </a:innerShdw>
                        </a:effectLst>
                        <a:cs typeface="B Homa" pitchFamily="2" charset="-78"/>
                      </a:endParaRPr>
                    </a:p>
                  </a:txBody>
                  <a:tcPr anchor="ctr"/>
                </a:tc>
              </a:tr>
              <a:tr h="305100">
                <a:tc>
                  <a:txBody>
                    <a:bodyPr/>
                    <a:lstStyle/>
                    <a:p>
                      <a:pPr marL="0" marR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sz="1400" dirty="0" smtClean="0">
                          <a:cs typeface="B Homa" pitchFamily="2" charset="-78"/>
                        </a:rPr>
                        <a:t>امکان درج مشخصات مشتریان ، تصویر و نمونه امضای ایشان و </a:t>
                      </a:r>
                      <a:r>
                        <a:rPr lang="fa-IR" sz="1400" dirty="0" smtClean="0">
                          <a:cs typeface="B Homa" pitchFamily="2" charset="-78"/>
                        </a:rPr>
                        <a:t>امکان تعیین سقف اعتبار برای اشخاص</a:t>
                      </a:r>
                      <a:endParaRPr lang="fa-IR" sz="1400" dirty="0" smtClean="0">
                        <a:ln w="1905"/>
                        <a:effectLst>
                          <a:innerShdw blurRad="69850" dist="43180" dir="5400000">
                            <a:srgbClr val="000000">
                              <a:alpha val="65000"/>
                            </a:srgbClr>
                          </a:innerShdw>
                        </a:effectLst>
                        <a:cs typeface="B Homa" pitchFamily="2" charset="-78"/>
                      </a:endParaRPr>
                    </a:p>
                  </a:txBody>
                  <a:tcPr anchor="ctr"/>
                </a:tc>
              </a:tr>
              <a:tr h="305100">
                <a:tc>
                  <a:txBody>
                    <a:bodyPr/>
                    <a:lstStyle/>
                    <a:p>
                      <a:pPr marL="0" marR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sz="1400" dirty="0" smtClean="0">
                          <a:cs typeface="B Homa" pitchFamily="2" charset="-78"/>
                        </a:rPr>
                        <a:t>امکان تعریف انواع وام و نحوه محاسبه آن(ثابت و یا فرمول) </a:t>
                      </a:r>
                      <a:endParaRPr lang="fa-IR" sz="1400" dirty="0" smtClean="0">
                        <a:ln w="1905"/>
                        <a:effectLst>
                          <a:innerShdw blurRad="69850" dist="43180" dir="5400000">
                            <a:srgbClr val="000000">
                              <a:alpha val="65000"/>
                            </a:srgbClr>
                          </a:innerShdw>
                        </a:effectLst>
                        <a:cs typeface="B Homa" pitchFamily="2" charset="-78"/>
                      </a:endParaRPr>
                    </a:p>
                  </a:txBody>
                  <a:tcPr anchor="ctr"/>
                </a:tc>
              </a:tr>
              <a:tr h="305100">
                <a:tc>
                  <a:txBody>
                    <a:bodyPr/>
                    <a:lstStyle/>
                    <a:p>
                      <a:pPr marL="0" marR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sz="1400" dirty="0" smtClean="0">
                          <a:cs typeface="B Homa" pitchFamily="2" charset="-78"/>
                        </a:rPr>
                        <a:t>امکان تعیین کدینگ مالی در سه سطح کل ، معین و تفصیلی بصورت شناور</a:t>
                      </a:r>
                      <a:endParaRPr lang="fa-IR" sz="1400" dirty="0" smtClean="0">
                        <a:ln w="1905"/>
                        <a:effectLst>
                          <a:innerShdw blurRad="69850" dist="43180" dir="5400000">
                            <a:srgbClr val="000000">
                              <a:alpha val="65000"/>
                            </a:srgbClr>
                          </a:innerShdw>
                        </a:effectLst>
                        <a:cs typeface="B Homa" pitchFamily="2" charset="-78"/>
                      </a:endParaRPr>
                    </a:p>
                  </a:txBody>
                  <a:tcPr anchor="ctr"/>
                </a:tc>
              </a:tr>
              <a:tr h="305100">
                <a:tc>
                  <a:txBody>
                    <a:bodyPr/>
                    <a:lstStyle/>
                    <a:p>
                      <a:pPr marL="0" marR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sz="1400" dirty="0" smtClean="0">
                          <a:cs typeface="B Homa" pitchFamily="2" charset="-78"/>
                        </a:rPr>
                        <a:t>امکان درج شرح های آماده جهت اسناد و امکان ثبت وام و صدور دفترچه اقساط</a:t>
                      </a:r>
                      <a:endParaRPr lang="fa-IR" sz="1400" dirty="0" smtClean="0">
                        <a:ln w="1905"/>
                        <a:effectLst>
                          <a:innerShdw blurRad="69850" dist="43180" dir="5400000">
                            <a:srgbClr val="000000">
                              <a:alpha val="65000"/>
                            </a:srgbClr>
                          </a:innerShdw>
                        </a:effectLst>
                        <a:cs typeface="B Homa" pitchFamily="2" charset="-78"/>
                      </a:endParaRPr>
                    </a:p>
                  </a:txBody>
                  <a:tcPr anchor="ctr"/>
                </a:tc>
              </a:tr>
              <a:tr h="305100">
                <a:tc>
                  <a:txBody>
                    <a:bodyPr/>
                    <a:lstStyle/>
                    <a:p>
                      <a:pPr marL="0" marR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sz="1400" dirty="0" smtClean="0">
                          <a:cs typeface="B Homa" pitchFamily="2" charset="-78"/>
                        </a:rPr>
                        <a:t>امکان ثبت وصول اقساط وام بصورت نقدی ، چک و...</a:t>
                      </a:r>
                      <a:endParaRPr lang="fa-IR" sz="1400" dirty="0" smtClean="0">
                        <a:ln w="1905"/>
                        <a:effectLst>
                          <a:innerShdw blurRad="69850" dist="43180" dir="5400000">
                            <a:srgbClr val="000000">
                              <a:alpha val="65000"/>
                            </a:srgbClr>
                          </a:innerShdw>
                        </a:effectLst>
                        <a:cs typeface="B Homa" pitchFamily="2" charset="-78"/>
                      </a:endParaRPr>
                    </a:p>
                  </a:txBody>
                  <a:tcPr anchor="ctr"/>
                </a:tc>
              </a:tr>
              <a:tr h="274590">
                <a:tc>
                  <a:txBody>
                    <a:bodyPr/>
                    <a:lstStyle/>
                    <a:p>
                      <a:pPr marL="0" marR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sz="1200" dirty="0" smtClean="0">
                          <a:cs typeface="B Homa" pitchFamily="2" charset="-78"/>
                        </a:rPr>
                        <a:t>امکان درج مشخصات اسناد دریافتنی داخلی هر موسسه و یا بانک </a:t>
                      </a:r>
                      <a:r>
                        <a:rPr lang="fa-IR" sz="1200" dirty="0" smtClean="0">
                          <a:ln w="1905"/>
                          <a:effectLst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  <a:cs typeface="B Homa" pitchFamily="2" charset="-78"/>
                        </a:rPr>
                        <a:t>و</a:t>
                      </a:r>
                      <a:r>
                        <a:rPr lang="fa-IR" sz="1200" dirty="0" smtClean="0">
                          <a:cs typeface="B Homa" pitchFamily="2" charset="-78"/>
                        </a:rPr>
                        <a:t>درج مشخصات اسناد دریافتنی مربوط به سایر بانک ها</a:t>
                      </a:r>
                      <a:endParaRPr lang="fa-IR" sz="1200" dirty="0" smtClean="0">
                        <a:ln w="1905"/>
                        <a:effectLst>
                          <a:innerShdw blurRad="69850" dist="43180" dir="5400000">
                            <a:srgbClr val="000000">
                              <a:alpha val="65000"/>
                            </a:srgbClr>
                          </a:innerShdw>
                        </a:effectLst>
                        <a:cs typeface="B Homa" pitchFamily="2" charset="-78"/>
                      </a:endParaRPr>
                    </a:p>
                  </a:txBody>
                  <a:tcPr anchor="ctr"/>
                </a:tc>
              </a:tr>
              <a:tr h="305100">
                <a:tc>
                  <a:txBody>
                    <a:bodyPr/>
                    <a:lstStyle/>
                    <a:p>
                      <a:pPr marL="0" marR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sz="1400" dirty="0" smtClean="0">
                          <a:cs typeface="B Homa" pitchFamily="2" charset="-78"/>
                        </a:rPr>
                        <a:t>امکان ثبت عملیات صندوق و بانک و امکان محاسبه و واریز سود ماهانه اعضا بصورت اتومات</a:t>
                      </a:r>
                      <a:endParaRPr lang="fa-IR" sz="1400" dirty="0" smtClean="0">
                        <a:ln w="1905"/>
                        <a:effectLst>
                          <a:innerShdw blurRad="69850" dist="43180" dir="5400000">
                            <a:srgbClr val="000000">
                              <a:alpha val="65000"/>
                            </a:srgbClr>
                          </a:innerShdw>
                        </a:effectLst>
                        <a:cs typeface="B Homa" pitchFamily="2" charset="-78"/>
                      </a:endParaRPr>
                    </a:p>
                  </a:txBody>
                  <a:tcPr anchor="ctr"/>
                </a:tc>
              </a:tr>
              <a:tr h="305100">
                <a:tc>
                  <a:txBody>
                    <a:bodyPr/>
                    <a:lstStyle/>
                    <a:p>
                      <a:pPr marL="0" marR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sz="1400" dirty="0" smtClean="0">
                          <a:cs typeface="B Homa" pitchFamily="2" charset="-78"/>
                        </a:rPr>
                        <a:t>امکان محاسبه میانگین حساب افراد و امکان محاسبه سود چک های دریافتی آتی از مشتریان</a:t>
                      </a:r>
                      <a:endParaRPr lang="fa-IR" sz="1400" dirty="0" smtClean="0">
                        <a:ln w="1905"/>
                        <a:effectLst>
                          <a:innerShdw blurRad="69850" dist="43180" dir="5400000">
                            <a:srgbClr val="000000">
                              <a:alpha val="65000"/>
                            </a:srgbClr>
                          </a:innerShdw>
                        </a:effectLst>
                        <a:cs typeface="B Homa" pitchFamily="2" charset="-78"/>
                      </a:endParaRPr>
                    </a:p>
                  </a:txBody>
                  <a:tcPr anchor="ctr"/>
                </a:tc>
              </a:tr>
              <a:tr h="457650">
                <a:tc>
                  <a:txBody>
                    <a:bodyPr/>
                    <a:lstStyle/>
                    <a:p>
                      <a:pPr marL="0" marR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sz="1200" dirty="0" smtClean="0">
                          <a:cs typeface="B Homa" pitchFamily="2" charset="-78"/>
                        </a:rPr>
                        <a:t>امکان ارائه گزارش انواع دفاتر حسابداری</a:t>
                      </a:r>
                      <a:r>
                        <a:rPr lang="en-US" sz="1200" dirty="0" smtClean="0">
                          <a:cs typeface="B Homa" pitchFamily="2" charset="-78"/>
                        </a:rPr>
                        <a:t> </a:t>
                      </a:r>
                      <a:r>
                        <a:rPr lang="fa-IR" sz="1200" baseline="0" dirty="0" smtClean="0">
                          <a:cs typeface="B Homa" pitchFamily="2" charset="-78"/>
                        </a:rPr>
                        <a:t> و </a:t>
                      </a:r>
                      <a:r>
                        <a:rPr lang="fa-IR" sz="1200" dirty="0" smtClean="0">
                          <a:cs typeface="B Homa" pitchFamily="2" charset="-78"/>
                        </a:rPr>
                        <a:t>امکان ارائه صورت حساب مشتریان و ارائه مبالغ مسدود ، اقساط معوق و چک های برگشتی ایشان</a:t>
                      </a:r>
                      <a:endParaRPr lang="fa-IR" sz="1200" dirty="0" smtClean="0">
                        <a:ln w="1905"/>
                        <a:effectLst>
                          <a:innerShdw blurRad="69850" dist="43180" dir="5400000">
                            <a:srgbClr val="000000">
                              <a:alpha val="65000"/>
                            </a:srgbClr>
                          </a:innerShdw>
                        </a:effectLst>
                        <a:cs typeface="B Homa" pitchFamily="2" charset="-78"/>
                      </a:endParaRPr>
                    </a:p>
                  </a:txBody>
                  <a:tcPr anchor="ctr"/>
                </a:tc>
              </a:tr>
              <a:tr h="305100">
                <a:tc>
                  <a:txBody>
                    <a:bodyPr/>
                    <a:lstStyle/>
                    <a:p>
                      <a:pPr marL="0" marR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sz="1200" dirty="0" smtClean="0">
                          <a:cs typeface="B Homa" pitchFamily="2" charset="-78"/>
                        </a:rPr>
                        <a:t>امکان درج سند حسابداری با جستجوی پیشرفته</a:t>
                      </a:r>
                      <a:r>
                        <a:rPr lang="fa-IR" sz="1200" baseline="0" dirty="0" smtClean="0">
                          <a:cs typeface="B Homa" pitchFamily="2" charset="-78"/>
                        </a:rPr>
                        <a:t> و </a:t>
                      </a:r>
                      <a:r>
                        <a:rPr lang="fa-IR" sz="1200" dirty="0" smtClean="0">
                          <a:cs typeface="B Homa" pitchFamily="2" charset="-78"/>
                        </a:rPr>
                        <a:t>دارای پنل مشتریان که از طریق آن قادر به اخذ صورتحساب ،‌ درج انتقالی و... خواهند بود</a:t>
                      </a:r>
                      <a:endParaRPr lang="fa-IR" sz="1200" dirty="0" smtClean="0">
                        <a:ln w="1905"/>
                        <a:effectLst>
                          <a:innerShdw blurRad="69850" dist="43180" dir="5400000">
                            <a:srgbClr val="000000">
                              <a:alpha val="65000"/>
                            </a:srgbClr>
                          </a:innerShdw>
                        </a:effectLst>
                        <a:cs typeface="B Homa" pitchFamily="2" charset="-78"/>
                      </a:endParaRPr>
                    </a:p>
                  </a:txBody>
                  <a:tcPr anchor="ctr"/>
                </a:tc>
              </a:tr>
              <a:tr h="305100">
                <a:tc>
                  <a:txBody>
                    <a:bodyPr/>
                    <a:lstStyle/>
                    <a:p>
                      <a:pPr marL="0" marR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sz="1200" dirty="0" smtClean="0">
                          <a:cs typeface="B Homa" pitchFamily="2" charset="-78"/>
                        </a:rPr>
                        <a:t>امکان ارائه تمامی گزارشات و نیز گزارش سود و زیان در بازه زمانی و امکان ارائه خروجی </a:t>
                      </a:r>
                      <a:r>
                        <a:rPr lang="en-US" sz="1200" dirty="0" smtClean="0">
                          <a:cs typeface="B Homa" pitchFamily="2" charset="-78"/>
                        </a:rPr>
                        <a:t>Excel </a:t>
                      </a:r>
                      <a:r>
                        <a:rPr lang="fa-IR" sz="1200" dirty="0" smtClean="0">
                          <a:cs typeface="B Homa" pitchFamily="2" charset="-78"/>
                        </a:rPr>
                        <a:t>از قسمت های مختلف نرم افزار</a:t>
                      </a:r>
                      <a:endParaRPr lang="fa-IR" sz="1200" dirty="0" smtClean="0">
                        <a:ln w="1905"/>
                        <a:effectLst>
                          <a:innerShdw blurRad="69850" dist="43180" dir="5400000">
                            <a:srgbClr val="000000">
                              <a:alpha val="65000"/>
                            </a:srgbClr>
                          </a:innerShdw>
                        </a:effectLst>
                        <a:cs typeface="B Homa" pitchFamily="2" charset="-78"/>
                      </a:endParaRPr>
                    </a:p>
                  </a:txBody>
                  <a:tcPr anchor="ctr"/>
                </a:tc>
              </a:tr>
              <a:tr h="305100">
                <a:tc>
                  <a:txBody>
                    <a:bodyPr/>
                    <a:lstStyle/>
                    <a:p>
                      <a:pPr marL="0" marR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sz="1400" dirty="0" smtClean="0">
                          <a:cs typeface="B Homa" pitchFamily="2" charset="-78"/>
                        </a:rPr>
                        <a:t>امکان تعیین سطوح دسترسی برای کاربران و </a:t>
                      </a:r>
                      <a:r>
                        <a:rPr lang="fa-IR" sz="1400" dirty="0" smtClean="0">
                          <a:ln w="1905"/>
                          <a:effectLst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  <a:cs typeface="B Homa" pitchFamily="2" charset="-78"/>
                        </a:rPr>
                        <a:t>امکان ارسال </a:t>
                      </a:r>
                      <a:r>
                        <a:rPr lang="en-US" sz="1400" dirty="0" smtClean="0">
                          <a:ln w="1905"/>
                          <a:effectLst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  <a:cs typeface="B Homa" pitchFamily="2" charset="-78"/>
                        </a:rPr>
                        <a:t>SMS </a:t>
                      </a:r>
                      <a:r>
                        <a:rPr lang="fa-IR" sz="1400" dirty="0" smtClean="0">
                          <a:ln w="1905"/>
                          <a:effectLst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  <a:cs typeface="B Homa" pitchFamily="2" charset="-78"/>
                        </a:rPr>
                        <a:t> از طریق نرم افزار و گزارش گیری از پیام های ارسال شده</a:t>
                      </a: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 rot="19083597">
            <a:off x="-438088" y="503750"/>
            <a:ext cx="2151550" cy="400110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a-IR" sz="2000" b="1" dirty="0">
                <a:latin typeface="+mn-lt"/>
                <a:cs typeface="+mn-cs"/>
              </a:rPr>
              <a:t>برای </a:t>
            </a:r>
            <a:r>
              <a:rPr lang="fa-IR" sz="2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cs typeface="+mn-cs"/>
              </a:rPr>
              <a:t>اولین باردر کشور</a:t>
            </a:r>
            <a:endParaRPr lang="fa-IR" sz="2000" b="1" dirty="0">
              <a:latin typeface="+mn-lt"/>
              <a:cs typeface="+mn-cs"/>
            </a:endParaRPr>
          </a:p>
        </p:txBody>
      </p:sp>
      <p:sp>
        <p:nvSpPr>
          <p:cNvPr id="7" name="TextBox 6"/>
          <p:cNvSpPr txBox="1"/>
          <p:nvPr/>
        </p:nvSpPr>
        <p:spPr>
          <a:xfrm rot="2206921">
            <a:off x="6398940" y="543041"/>
            <a:ext cx="3129797" cy="369332"/>
          </a:xfrm>
          <a:prstGeom prst="rect">
            <a:avLst/>
          </a:prstGeom>
          <a:noFill/>
        </p:spPr>
        <p:txBody>
          <a:bodyPr rtlCol="1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a-IR" b="1" dirty="0">
                <a:latin typeface="+mn-lt"/>
                <a:cs typeface="+mn-cs"/>
              </a:rPr>
              <a:t>تحت وب(</a:t>
            </a:r>
            <a:r>
              <a:rPr lang="fa-IR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cs typeface="+mn-cs"/>
              </a:rPr>
              <a:t>سایت اینترنتی</a:t>
            </a:r>
            <a:r>
              <a:rPr lang="fa-IR" b="1" dirty="0">
                <a:latin typeface="+mn-lt"/>
                <a:cs typeface="+mn-cs"/>
              </a:rPr>
              <a:t>) وویندوز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71472" y="-24"/>
            <a:ext cx="6429420" cy="461665"/>
          </a:xfrm>
          <a:prstGeom prst="rect">
            <a:avLst/>
          </a:prstGeom>
          <a:noFill/>
        </p:spPr>
        <p:txBody>
          <a:bodyPr wrap="square" rtlCol="1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a-IR" sz="2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cs typeface="B Farnaz" pitchFamily="2" charset="-78"/>
              </a:rPr>
              <a:t>نرم افزار حسابداری </a:t>
            </a:r>
            <a:r>
              <a:rPr lang="fa-IR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cs typeface="B Farnaz" pitchFamily="2" charset="-78"/>
              </a:rPr>
              <a:t>صندوق قرض الحسنه نوین</a:t>
            </a:r>
            <a:endParaRPr lang="fa-IR" sz="2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+mn-lt"/>
              <a:cs typeface="B Farnaz" pitchFamily="2" charset="-78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714612" y="357166"/>
            <a:ext cx="2428882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a-IR" dirty="0">
                <a:solidFill>
                  <a:schemeClr val="tx2">
                    <a:lumMod val="75000"/>
                  </a:schemeClr>
                </a:solidFill>
                <a:latin typeface="+mn-lt"/>
                <a:cs typeface="B Farnaz" pitchFamily="2" charset="-78"/>
              </a:rPr>
              <a:t>طراحی شده ویژه </a:t>
            </a:r>
            <a:r>
              <a:rPr lang="fa-IR" dirty="0" smtClean="0">
                <a:solidFill>
                  <a:schemeClr val="tx2">
                    <a:lumMod val="75000"/>
                  </a:schemeClr>
                </a:solidFill>
                <a:latin typeface="+mn-lt"/>
                <a:cs typeface="B Farnaz" pitchFamily="2" charset="-78"/>
              </a:rPr>
              <a:t>اصناف</a:t>
            </a:r>
            <a:endParaRPr lang="fa-IR" dirty="0">
              <a:solidFill>
                <a:schemeClr val="tx2">
                  <a:lumMod val="75000"/>
                </a:schemeClr>
              </a:solidFill>
              <a:latin typeface="+mn-lt"/>
              <a:cs typeface="B Farnaz" pitchFamily="2" charset="-78"/>
            </a:endParaRPr>
          </a:p>
        </p:txBody>
      </p:sp>
      <p:sp>
        <p:nvSpPr>
          <p:cNvPr id="12" name="Footer Placeholder 10"/>
          <p:cNvSpPr>
            <a:spLocks noGrp="1"/>
          </p:cNvSpPr>
          <p:nvPr>
            <p:ph type="ftr" sz="quarter" idx="11"/>
          </p:nvPr>
        </p:nvSpPr>
        <p:spPr>
          <a:xfrm>
            <a:off x="285750" y="5857892"/>
            <a:ext cx="7858125" cy="1214438"/>
          </a:xfrm>
        </p:spPr>
        <p:txBody>
          <a:bodyPr/>
          <a:lstStyle/>
          <a:p>
            <a:pPr algn="r">
              <a:defRPr/>
            </a:pPr>
            <a:r>
              <a:rPr lang="fa-IR" dirty="0" smtClean="0">
                <a:solidFill>
                  <a:schemeClr val="tx1"/>
                </a:solidFill>
                <a:latin typeface="Times New Roman" pitchFamily="18" charset="0"/>
                <a:cs typeface="B Homa" pitchFamily="2" charset="-78"/>
              </a:rPr>
              <a:t>آدرس : خراسان رضوی، مشهدمقدس ،بلوارشهیددستغیب ،شهیددستغیب 18 ،سمت چپ ،سرنبش سه راه ،پلاک 97،طبقه اول</a:t>
            </a:r>
          </a:p>
          <a:p>
            <a:pPr algn="r">
              <a:defRPr/>
            </a:pPr>
            <a:r>
              <a:rPr lang="fa-IR" dirty="0" smtClean="0">
                <a:solidFill>
                  <a:schemeClr val="tx1"/>
                </a:solidFill>
                <a:latin typeface="Times New Roman" pitchFamily="18" charset="0"/>
                <a:cs typeface="B Homa" pitchFamily="2" charset="-78"/>
              </a:rPr>
              <a:t>تلفن : </a:t>
            </a:r>
            <a:r>
              <a:rPr lang="en-US" sz="1050" dirty="0" smtClean="0">
                <a:solidFill>
                  <a:schemeClr val="tx1"/>
                </a:solidFill>
                <a:latin typeface="Times New Roman" pitchFamily="18" charset="0"/>
                <a:cs typeface="B Homa" pitchFamily="2" charset="-78"/>
              </a:rPr>
              <a:t>0511-7630374  </a:t>
            </a:r>
            <a:r>
              <a:rPr lang="fa-IR" sz="900" dirty="0" smtClean="0">
                <a:solidFill>
                  <a:schemeClr val="tx1"/>
                </a:solidFill>
                <a:latin typeface="Times New Roman" pitchFamily="18" charset="0"/>
                <a:cs typeface="B Homa" pitchFamily="2" charset="-78"/>
              </a:rPr>
              <a:t>        </a:t>
            </a:r>
            <a:r>
              <a:rPr lang="fa-IR" dirty="0" smtClean="0">
                <a:solidFill>
                  <a:schemeClr val="tx1"/>
                </a:solidFill>
                <a:latin typeface="Times New Roman" pitchFamily="18" charset="0"/>
                <a:cs typeface="B Homa" pitchFamily="2" charset="-78"/>
              </a:rPr>
              <a:t>مدیریت :  </a:t>
            </a:r>
            <a:r>
              <a:rPr lang="fa-IR" sz="1050" dirty="0" smtClean="0">
                <a:solidFill>
                  <a:schemeClr val="tx1"/>
                </a:solidFill>
                <a:latin typeface="Times New Roman" pitchFamily="18" charset="0"/>
                <a:cs typeface="+mj-cs"/>
              </a:rPr>
              <a:t>09155178075</a:t>
            </a:r>
            <a:r>
              <a:rPr lang="fa-IR" dirty="0" smtClean="0">
                <a:solidFill>
                  <a:schemeClr val="tx1"/>
                </a:solidFill>
                <a:latin typeface="Times New Roman" pitchFamily="18" charset="0"/>
                <a:cs typeface="+mj-cs"/>
              </a:rPr>
              <a:t> و </a:t>
            </a:r>
            <a:r>
              <a:rPr lang="fa-IR" sz="1050" dirty="0" smtClean="0">
                <a:solidFill>
                  <a:schemeClr val="tx1"/>
                </a:solidFill>
                <a:latin typeface="Times New Roman" pitchFamily="18" charset="0"/>
                <a:cs typeface="+mj-cs"/>
              </a:rPr>
              <a:t>09385660388</a:t>
            </a:r>
            <a:endParaRPr lang="fa-IR" sz="1050" dirty="0" smtClean="0">
              <a:solidFill>
                <a:schemeClr val="tx1"/>
              </a:solidFill>
              <a:latin typeface="Times New Roman" pitchFamily="18" charset="0"/>
              <a:cs typeface="B Homa" pitchFamily="2" charset="-78"/>
            </a:endParaRPr>
          </a:p>
          <a:p>
            <a:pPr algn="r">
              <a:defRPr/>
            </a:pPr>
            <a:r>
              <a:rPr lang="fa-IR" dirty="0" smtClean="0">
                <a:solidFill>
                  <a:schemeClr val="tx1"/>
                </a:solidFill>
                <a:latin typeface="Times New Roman" pitchFamily="18" charset="0"/>
                <a:cs typeface="B Homa" pitchFamily="2" charset="-78"/>
              </a:rPr>
              <a:t>ایمیل : </a:t>
            </a:r>
            <a:r>
              <a:rPr lang="en-US" sz="1400" dirty="0" smtClean="0">
                <a:solidFill>
                  <a:schemeClr val="tx1"/>
                </a:solidFill>
                <a:latin typeface="Times New Roman" pitchFamily="18" charset="0"/>
                <a:cs typeface="B Homa" pitchFamily="2" charset="-78"/>
              </a:rPr>
              <a:t>novin_narmafzar75@yahoo.com</a:t>
            </a:r>
            <a:r>
              <a:rPr lang="fa-IR" dirty="0" smtClean="0">
                <a:solidFill>
                  <a:schemeClr val="tx1"/>
                </a:solidFill>
                <a:latin typeface="Times New Roman" pitchFamily="18" charset="0"/>
                <a:cs typeface="B Homa" pitchFamily="2" charset="-78"/>
              </a:rPr>
              <a:t>                        آدرس اینترنتی : </a:t>
            </a:r>
            <a:r>
              <a:rPr lang="en-US" sz="1400" dirty="0" smtClean="0">
                <a:solidFill>
                  <a:schemeClr val="tx1"/>
                </a:solidFill>
                <a:latin typeface="Times New Roman" pitchFamily="18" charset="0"/>
                <a:cs typeface="B Homa" pitchFamily="2" charset="-78"/>
              </a:rPr>
              <a:t>www.novinrayane.com</a:t>
            </a:r>
          </a:p>
          <a:p>
            <a:pPr>
              <a:defRPr/>
            </a:pPr>
            <a:r>
              <a:rPr lang="fa-IR" dirty="0" smtClean="0">
                <a:solidFill>
                  <a:schemeClr val="tx1"/>
                </a:solidFill>
                <a:latin typeface="Times New Roman" pitchFamily="18" charset="0"/>
                <a:cs typeface="B Homa" pitchFamily="2" charset="-78"/>
              </a:rPr>
              <a:t> سفارشات نرم افزار و طراحی سایت پذیرفته می شود</a:t>
            </a:r>
            <a:endParaRPr lang="fa-IR" b="1" dirty="0" smtClean="0">
              <a:solidFill>
                <a:schemeClr val="tx1"/>
              </a:solidFill>
              <a:latin typeface="Times New Roman" pitchFamily="18" charset="0"/>
              <a:cs typeface="B Homa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230</TotalTime>
  <Words>321</Words>
  <Application>Microsoft Office PowerPoint</Application>
  <PresentationFormat>On-screen Show (4:3)</PresentationFormat>
  <Paragraphs>25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Calibri</vt:lpstr>
      <vt:lpstr>Times New Roman</vt:lpstr>
      <vt:lpstr>B Farnaz</vt:lpstr>
      <vt:lpstr>B Homa</vt:lpstr>
      <vt:lpstr>Office Theme</vt:lpstr>
      <vt:lpstr>Slide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</dc:creator>
  <cp:lastModifiedBy>novinrayane</cp:lastModifiedBy>
  <cp:revision>48</cp:revision>
  <dcterms:created xsi:type="dcterms:W3CDTF">2011-11-20T08:50:56Z</dcterms:created>
  <dcterms:modified xsi:type="dcterms:W3CDTF">2013-12-18T10:40:10Z</dcterms:modified>
</cp:coreProperties>
</file>